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17"/>
  </p:notesMasterIdLst>
  <p:sldIdLst>
    <p:sldId id="256" r:id="rId2"/>
    <p:sldId id="258" r:id="rId3"/>
    <p:sldId id="274" r:id="rId4"/>
    <p:sldId id="284" r:id="rId5"/>
    <p:sldId id="282" r:id="rId6"/>
    <p:sldId id="285" r:id="rId7"/>
    <p:sldId id="278" r:id="rId8"/>
    <p:sldId id="286" r:id="rId9"/>
    <p:sldId id="287" r:id="rId10"/>
    <p:sldId id="289" r:id="rId11"/>
    <p:sldId id="292" r:id="rId12"/>
    <p:sldId id="291" r:id="rId13"/>
    <p:sldId id="293" r:id="rId14"/>
    <p:sldId id="294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4755"/>
    <a:srgbClr val="ADA1AA"/>
    <a:srgbClr val="443C42"/>
    <a:srgbClr val="8EFB21"/>
    <a:srgbClr val="5D234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1066" y="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DEB34-F2E9-42BB-B913-DDB375EC4D4D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7F2C-EE53-43D0-A1E1-EC2F8DB276D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7F2C-EE53-43D0-A1E1-EC2F8DB276DA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9BD1D-3CB5-43BF-8EFF-A16D233FD778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8350" cy="343376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78" y="4343400"/>
            <a:ext cx="5025044" cy="4116366"/>
          </a:xfrm>
          <a:noFill/>
          <a:ln/>
        </p:spPr>
        <p:txBody>
          <a:bodyPr lIns="90805" tIns="45401" rIns="90805" bIns="4540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1A9B9-E054-4E67-828B-C6B7A4AF8FE4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5650" cy="34258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4967"/>
            <a:ext cx="5031278" cy="4110102"/>
          </a:xfrm>
          <a:noFill/>
          <a:ln/>
        </p:spPr>
        <p:txBody>
          <a:bodyPr/>
          <a:lstStyle/>
          <a:p>
            <a:pPr marL="225011" indent="-225011"/>
            <a:r>
              <a:rPr lang="en-US" dirty="0" smtClean="0"/>
              <a:t>Our starting position</a:t>
            </a:r>
          </a:p>
          <a:p>
            <a:pPr marL="225011" indent="-225011"/>
            <a:endParaRPr lang="en-US" dirty="0" smtClean="0"/>
          </a:p>
          <a:p>
            <a:pPr marL="225011" indent="-225011"/>
            <a:r>
              <a:rPr lang="en-US" dirty="0" smtClean="0"/>
              <a:t>Steering Committee – </a:t>
            </a:r>
          </a:p>
          <a:p>
            <a:pPr marL="225011" indent="-225011">
              <a:buFontTx/>
              <a:buAutoNum type="arabicParenR"/>
            </a:pPr>
            <a:r>
              <a:rPr lang="en-US" dirty="0" smtClean="0"/>
              <a:t>Recognize Steering Committee members present</a:t>
            </a:r>
          </a:p>
          <a:p>
            <a:pPr marL="225011" indent="-225011">
              <a:buFontTx/>
              <a:buAutoNum type="arabicParenR"/>
            </a:pPr>
            <a:r>
              <a:rPr lang="en-US" dirty="0" smtClean="0"/>
              <a:t>We are currently evaluating adding several non-voting members from outside of state government; SMEs/Advisors – Let us know if you have suggestions</a:t>
            </a:r>
          </a:p>
          <a:p>
            <a:pPr marL="225011" indent="-225011"/>
            <a:endParaRPr lang="en-US" dirty="0" smtClean="0"/>
          </a:p>
          <a:p>
            <a:pPr marL="225011" indent="-225011"/>
            <a:r>
              <a:rPr lang="en-US" dirty="0" smtClean="0"/>
              <a:t>Org chart will evolve</a:t>
            </a:r>
          </a:p>
          <a:p>
            <a:pPr marL="225011" indent="-225011"/>
            <a:r>
              <a:rPr lang="en-US" dirty="0" smtClean="0"/>
              <a:t>Purpose is to illustrate the cross-department involvement and commitment required</a:t>
            </a:r>
          </a:p>
          <a:p>
            <a:pPr marL="225011" indent="-225011"/>
            <a:r>
              <a:rPr lang="en-US" dirty="0" smtClean="0"/>
              <a:t>Different types of roles will be needed for success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1A9B9-E054-4E67-828B-C6B7A4AF8FE4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5650" cy="34258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4967"/>
            <a:ext cx="5031278" cy="4110102"/>
          </a:xfrm>
          <a:noFill/>
          <a:ln/>
        </p:spPr>
        <p:txBody>
          <a:bodyPr/>
          <a:lstStyle/>
          <a:p>
            <a:pPr marL="225011" indent="-225011"/>
            <a:r>
              <a:rPr lang="en-US" dirty="0" smtClean="0"/>
              <a:t>Our starting position</a:t>
            </a:r>
          </a:p>
          <a:p>
            <a:pPr marL="225011" indent="-225011"/>
            <a:endParaRPr lang="en-US" dirty="0" smtClean="0"/>
          </a:p>
          <a:p>
            <a:pPr marL="225011" indent="-225011"/>
            <a:r>
              <a:rPr lang="en-US" dirty="0" smtClean="0"/>
              <a:t>Steering Committee – </a:t>
            </a:r>
          </a:p>
          <a:p>
            <a:pPr marL="225011" indent="-225011">
              <a:buFontTx/>
              <a:buAutoNum type="arabicParenR"/>
            </a:pPr>
            <a:r>
              <a:rPr lang="en-US" dirty="0" smtClean="0"/>
              <a:t>Recognize Steering Committee members present</a:t>
            </a:r>
          </a:p>
          <a:p>
            <a:pPr marL="225011" indent="-225011">
              <a:buFontTx/>
              <a:buAutoNum type="arabicParenR"/>
            </a:pPr>
            <a:r>
              <a:rPr lang="en-US" dirty="0" smtClean="0"/>
              <a:t>We are currently evaluating adding several non-voting members from outside of state government; SMEs/Advisors – Let us know if you have suggestions</a:t>
            </a:r>
          </a:p>
          <a:p>
            <a:pPr marL="225011" indent="-225011"/>
            <a:endParaRPr lang="en-US" dirty="0" smtClean="0"/>
          </a:p>
          <a:p>
            <a:pPr marL="225011" indent="-225011"/>
            <a:r>
              <a:rPr lang="en-US" dirty="0" smtClean="0"/>
              <a:t>Org chart will evolve</a:t>
            </a:r>
          </a:p>
          <a:p>
            <a:pPr marL="225011" indent="-225011"/>
            <a:r>
              <a:rPr lang="en-US" dirty="0" smtClean="0"/>
              <a:t>Purpose is to illustrate the cross-department involvement and commitment required</a:t>
            </a:r>
          </a:p>
          <a:p>
            <a:pPr marL="225011" indent="-225011"/>
            <a:r>
              <a:rPr lang="en-US" dirty="0" smtClean="0"/>
              <a:t>Different types of roles will be needed for success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3955-6354-497B-BCB3-A4D20B8902C9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5AA0-8090-4C7D-BCFB-B5F6800F0429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6293-12C6-4299-A480-FDD5985E74B6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102-46CD-4145-947F-C9A8E078CF0D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02C-32B3-4E60-AA96-8A735B9FB3AF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9E5B-22AF-438A-95E7-23EA9ECC3D36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626D-D729-4AAC-8C33-DB6BECB99860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125-C374-4F43-BDC1-1538F7ED05AE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97E-1719-4C06-BCC7-44BA69EAAB09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1834-E919-4573-8B15-F92FFC72D121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DADD-E06C-488B-8792-F5922CC3BA3E}" type="datetime1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EFB2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3F61C4-D3AB-44D6-8767-A0C7A88E92F1}" type="datetime1">
              <a:rPr lang="en-US" smtClean="0"/>
              <a:pPr/>
              <a:t>5/3/2017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chemeClr val="tx2">
                    <a:shade val="90000"/>
                  </a:schemeClr>
                </a:solidFill>
              </a:rPr>
              <a:t>1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382000" cy="205740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>
                <a:solidFill>
                  <a:srgbClr val="C00000"/>
                </a:solidFill>
                <a:latin typeface="Arial Black" pitchFamily="34" charset="0"/>
              </a:rPr>
              <a:t>Proposal  </a:t>
            </a:r>
            <a:r>
              <a:rPr lang="en-IN" sz="2800" dirty="0" smtClean="0">
                <a:solidFill>
                  <a:srgbClr val="C00000"/>
                </a:solidFill>
                <a:latin typeface="Arial Black" pitchFamily="34" charset="0"/>
              </a:rPr>
              <a:t>for </a:t>
            </a:r>
            <a:br>
              <a:rPr lang="en-IN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IN" sz="2800" dirty="0" smtClean="0">
                <a:solidFill>
                  <a:srgbClr val="C00000"/>
                </a:solidFill>
                <a:latin typeface="Arial Black" pitchFamily="34" charset="0"/>
              </a:rPr>
              <a:t>UPI(Unified Payment Interface)</a:t>
            </a:r>
            <a:br>
              <a:rPr lang="en-IN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IN" sz="2800" dirty="0" smtClean="0">
                <a:solidFill>
                  <a:srgbClr val="C00000"/>
                </a:solidFill>
                <a:latin typeface="Arial Black" pitchFamily="34" charset="0"/>
              </a:rPr>
              <a:t>Mobile </a:t>
            </a:r>
            <a:r>
              <a:rPr lang="en-IN" sz="2800" dirty="0" smtClean="0">
                <a:solidFill>
                  <a:srgbClr val="C00000"/>
                </a:solidFill>
                <a:latin typeface="Arial Black" pitchFamily="34" charset="0"/>
              </a:rPr>
              <a:t>Payment System</a:t>
            </a:r>
            <a:endParaRPr lang="en-IN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670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6019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AKL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152400"/>
            <a:ext cx="8137236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Governance - Team Structure &amp; Roles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5334000" y="6356350"/>
            <a:ext cx="3352800" cy="365125"/>
          </a:xfrm>
        </p:spPr>
        <p:txBody>
          <a:bodyPr>
            <a:normAutofit/>
          </a:bodyPr>
          <a:lstStyle/>
          <a:p>
            <a:endParaRPr kumimoji="0"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96280" y="1939636"/>
            <a:ext cx="2701651" cy="95596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Subject Matter Experts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(CM OFFICE)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953000" y="1905000"/>
            <a:ext cx="1281549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Users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90600" y="3408260"/>
            <a:ext cx="6781800" cy="360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Executive Director (Project Manager)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47800" y="4419600"/>
            <a:ext cx="2618522" cy="120876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Development Team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648200" y="4419601"/>
            <a:ext cx="2050454" cy="1219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Testing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Team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2667000" y="2895600"/>
            <a:ext cx="285750" cy="485775"/>
          </a:xfrm>
          <a:prstGeom prst="upDownArrow">
            <a:avLst>
              <a:gd name="adj1" fmla="val 50000"/>
              <a:gd name="adj2" fmla="val 44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5410200" y="2895600"/>
            <a:ext cx="285750" cy="512660"/>
          </a:xfrm>
          <a:prstGeom prst="upDownArrow">
            <a:avLst>
              <a:gd name="adj1" fmla="val 50000"/>
              <a:gd name="adj2" fmla="val 44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2667000" y="3733800"/>
            <a:ext cx="285750" cy="638175"/>
          </a:xfrm>
          <a:prstGeom prst="upDownArrow">
            <a:avLst>
              <a:gd name="adj1" fmla="val 50000"/>
              <a:gd name="adj2" fmla="val 44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5410200" y="3733800"/>
            <a:ext cx="285750" cy="638175"/>
          </a:xfrm>
          <a:prstGeom prst="upDownArrow">
            <a:avLst>
              <a:gd name="adj1" fmla="val 50000"/>
              <a:gd name="adj2" fmla="val 44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5486400" y="6324600"/>
            <a:ext cx="3078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buClr>
                <a:srgbClr val="009999"/>
              </a:buClr>
              <a:buSzPct val="71000"/>
              <a:tabLst>
                <a:tab pos="107950" algn="l"/>
                <a:tab pos="1022350" algn="l"/>
                <a:tab pos="1936750" algn="l"/>
                <a:tab pos="2851150" algn="l"/>
                <a:tab pos="3765550" algn="l"/>
                <a:tab pos="4679950" algn="l"/>
                <a:tab pos="5594350" algn="l"/>
                <a:tab pos="6508750" algn="l"/>
                <a:tab pos="7423150" algn="l"/>
                <a:tab pos="8337550" algn="l"/>
                <a:tab pos="9251950" algn="l"/>
                <a:tab pos="10166350" algn="l"/>
              </a:tabLst>
            </a:pPr>
            <a:r>
              <a:rPr lang="en-US" sz="1200" b="1" dirty="0" smtClean="0">
                <a:solidFill>
                  <a:srgbClr val="C00000"/>
                </a:solidFill>
                <a:latin typeface="Franklin Gothic Medium (Body)"/>
              </a:rPr>
              <a:t>Powered By AKL Group</a:t>
            </a:r>
            <a:endParaRPr lang="en-US" sz="1200" b="1" dirty="0">
              <a:solidFill>
                <a:srgbClr val="C00000"/>
              </a:solidFill>
              <a:latin typeface="Franklin Gothic Medium (Body)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34" grpId="0"/>
      <p:bldP spid="1027" grpId="0" build="allAtOnce" animBg="1"/>
      <p:bldP spid="1028" grpId="0" build="allAtOnce" animBg="1"/>
      <p:bldP spid="1029" grpId="0" build="allAtOnce" animBg="1"/>
      <p:bldP spid="1030" grpId="0" build="allAtOnce" animBg="1"/>
      <p:bldP spid="1032" grpId="0" build="allAtOnce" animBg="1"/>
      <p:bldP spid="1034" grpId="0" animBg="1"/>
      <p:bldP spid="1035" grpId="0" animBg="1"/>
      <p:bldP spid="1037" grpId="0" animBg="1"/>
      <p:bldP spid="10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56388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the APP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2667000" cy="1495864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Down load the APP and Create UPI Address</a:t>
            </a:r>
          </a:p>
          <a:p>
            <a:pPr algn="l"/>
            <a:endParaRPr lang="en-US" sz="2400" dirty="0"/>
          </a:p>
        </p:txBody>
      </p:sp>
      <p:pic>
        <p:nvPicPr>
          <p:cNvPr id="9" name="Picture Placeholder 10" descr="download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3733800" y="1219200"/>
            <a:ext cx="2438400" cy="1901825"/>
          </a:xfrm>
          <a:prstGeom prst="rect">
            <a:avLst/>
          </a:prstGeom>
        </p:spPr>
      </p:pic>
      <p:pic>
        <p:nvPicPr>
          <p:cNvPr id="10" name="Picture 9" descr="insurance-ap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257301"/>
            <a:ext cx="2590799" cy="186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2819400" y="1981200"/>
            <a:ext cx="914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6172200" y="20574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05200" y="3276600"/>
            <a:ext cx="3962400" cy="9144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b="1" dirty="0" smtClean="0"/>
              <a:t>Enter the Department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UPI Address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696200" y="2895600"/>
            <a:ext cx="609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5867400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6600" y="1600200"/>
            <a:ext cx="1828800" cy="1219200"/>
          </a:xfrm>
          <a:prstGeom prst="ellipse">
            <a:avLst/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Enter</a:t>
            </a:r>
            <a:b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Amount</a:t>
            </a:r>
            <a:endParaRPr lang="en-US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81400" y="4648200"/>
            <a:ext cx="2209800" cy="1371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Confirm the Details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4876800"/>
            <a:ext cx="1600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 ‘SEND’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2514600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34200" y="4572000"/>
            <a:ext cx="2057400" cy="1447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/>
              <a:t>Write remarks for 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/>
              <a:t>Transaction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0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rgbClr val="009999"/>
              </a:buClr>
              <a:buSzPct val="71000"/>
              <a:tabLst>
                <a:tab pos="107950" algn="l"/>
                <a:tab pos="1022350" algn="l"/>
                <a:tab pos="1936750" algn="l"/>
                <a:tab pos="2851150" algn="l"/>
                <a:tab pos="3765550" algn="l"/>
                <a:tab pos="4679950" algn="l"/>
                <a:tab pos="5594350" algn="l"/>
                <a:tab pos="6508750" algn="l"/>
                <a:tab pos="7423150" algn="l"/>
                <a:tab pos="8337550" algn="l"/>
                <a:tab pos="9251950" algn="l"/>
                <a:tab pos="10166350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Franklin Gothic Medium (Body)"/>
              </a:rPr>
              <a:t>Powered By AKL Group</a:t>
            </a:r>
            <a:endParaRPr lang="en-US" sz="1400" b="1" dirty="0">
              <a:solidFill>
                <a:srgbClr val="C00000"/>
              </a:solidFill>
              <a:latin typeface="Franklin Gothic Medium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11" grpId="0" animBg="1"/>
      <p:bldP spid="12" grpId="0" animBg="1"/>
      <p:bldP spid="13" grpId="0"/>
      <p:bldP spid="16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Recommendation &amp; Best Practice</a:t>
            </a:r>
            <a:endParaRPr lang="en-US" sz="3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  <p:grpSp>
        <p:nvGrpSpPr>
          <p:cNvPr id="2" name="Group 5"/>
          <p:cNvGrpSpPr/>
          <p:nvPr/>
        </p:nvGrpSpPr>
        <p:grpSpPr>
          <a:xfrm>
            <a:off x="0" y="6525443"/>
            <a:ext cx="9144000" cy="396955"/>
            <a:chOff x="0" y="6525441"/>
            <a:chExt cx="9144000" cy="3969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93985"/>
              <a:ext cx="9144000" cy="3284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5441"/>
              <a:ext cx="9144000" cy="10395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089804" y="6629400"/>
              <a:ext cx="20541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endParaRPr lang="en-US" sz="1200" b="1" dirty="0">
                <a:solidFill>
                  <a:schemeClr val="bg1"/>
                </a:solidFill>
                <a:latin typeface="Franklin Gothic Medium (Body)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371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410200" y="6581001"/>
            <a:ext cx="345927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rgbClr val="009999"/>
              </a:buClr>
              <a:buSzPct val="71000"/>
              <a:tabLst>
                <a:tab pos="107950" algn="l"/>
                <a:tab pos="1022350" algn="l"/>
                <a:tab pos="1936750" algn="l"/>
                <a:tab pos="2851150" algn="l"/>
                <a:tab pos="3765550" algn="l"/>
                <a:tab pos="4679950" algn="l"/>
                <a:tab pos="5594350" algn="l"/>
                <a:tab pos="6508750" algn="l"/>
                <a:tab pos="7423150" algn="l"/>
                <a:tab pos="8337550" algn="l"/>
                <a:tab pos="9251950" algn="l"/>
                <a:tab pos="10166350" algn="l"/>
              </a:tabLst>
            </a:pPr>
            <a:r>
              <a:rPr lang="en-US" sz="1300" b="1" dirty="0" smtClean="0">
                <a:solidFill>
                  <a:schemeClr val="bg1"/>
                </a:solidFill>
                <a:latin typeface="Franklin Gothic Medium (Body)"/>
              </a:rPr>
              <a:t>Powered By AKL Group</a:t>
            </a:r>
            <a:endParaRPr lang="en-US" sz="1300" b="1" dirty="0">
              <a:solidFill>
                <a:schemeClr val="bg1"/>
              </a:solidFill>
              <a:latin typeface="Franklin Gothic Medium (Body)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419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THANKS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to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BETTER   SERVICE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Your   CUSTOMER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305800" cy="26670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9B4755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 smtClean="0">
                <a:solidFill>
                  <a:srgbClr val="9B4755"/>
                </a:solidFill>
                <a:latin typeface="Times New Roman" pitchFamily="18" charset="0"/>
                <a:cs typeface="Times New Roman" pitchFamily="18" charset="0"/>
              </a:rPr>
              <a:t>ake Friendship with</a:t>
            </a:r>
            <a:br>
              <a:rPr lang="en-US" b="1" i="1" dirty="0" smtClean="0">
                <a:solidFill>
                  <a:srgbClr val="9B47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rgbClr val="9B4755"/>
                </a:solidFill>
                <a:latin typeface="Times New Roman" pitchFamily="18" charset="0"/>
                <a:cs typeface="Times New Roman" pitchFamily="18" charset="0"/>
              </a:rPr>
              <a:t> AKL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9B4755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lang="en-US" b="1" i="1" dirty="0">
              <a:solidFill>
                <a:srgbClr val="9B47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15240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Questions &amp; Concerns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6" name="Picture 2" descr="C:\Users\brbrown\Desktop\q'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60198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6525443"/>
            <a:ext cx="9144000" cy="396955"/>
            <a:chOff x="0" y="6525441"/>
            <a:chExt cx="9144000" cy="3969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93985"/>
              <a:ext cx="9144000" cy="3284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25441"/>
              <a:ext cx="9144000" cy="10395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81800" y="6629400"/>
              <a:ext cx="2362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Powered By AKL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5800" y="12954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Introduction – UPI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Objective &amp; Requirement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Solution Approach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Phase I features and      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implementation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Project Plan - High Level 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Timeline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Implementation Methodology 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– Key Activities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How to App Works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Questions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31292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6" name="Pentagon 5"/>
          <p:cNvSpPr/>
          <p:nvPr/>
        </p:nvSpPr>
        <p:spPr>
          <a:xfrm>
            <a:off x="0" y="533400"/>
            <a:ext cx="3352800" cy="838200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000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Introduction</a:t>
            </a:r>
            <a:endParaRPr lang="en-US" sz="2400" b="1" u="sng" dirty="0">
              <a:solidFill>
                <a:srgbClr val="00000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477000"/>
            <a:ext cx="9144000" cy="445398"/>
            <a:chOff x="0" y="6476998"/>
            <a:chExt cx="9144000" cy="4453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93985"/>
              <a:ext cx="9144000" cy="3284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76998"/>
              <a:ext cx="9144000" cy="10395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791200" y="6580999"/>
              <a:ext cx="3352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Powered </a:t>
              </a: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By AKL Group </a:t>
              </a:r>
              <a:endParaRPr lang="en-US" sz="1200" b="1" dirty="0">
                <a:solidFill>
                  <a:schemeClr val="bg1"/>
                </a:solidFill>
                <a:latin typeface="Franklin Gothic Medium (Body)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8600" y="32766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Mission &gt;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ensure payment and settlement systems in the country are safe, efficient, interoperable, authorized, accessible, inclusive and compliant with international standards. </a:t>
            </a:r>
          </a:p>
          <a:p>
            <a:pPr algn="just"/>
            <a:r>
              <a:rPr lang="en-US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Vision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To proactively encourage electronic payment systems for less-cash society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0"/>
            <a:ext cx="510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572000"/>
            <a:ext cx="35052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52400" y="48768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National Payments Corporation of India (NPCI)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after successfully launching the IMPS online payments system,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has taken a step further in turning the Economy into a “less-cash” and more “digital society”.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The launch of a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Unified Payments Interface (UPI) adds a feather to its cap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6" grpId="0" build="p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6080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 &amp; Requirement</a:t>
            </a:r>
            <a:endParaRPr lang="en-US" sz="28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  <p:grpSp>
        <p:nvGrpSpPr>
          <p:cNvPr id="2" name="Group 10"/>
          <p:cNvGrpSpPr/>
          <p:nvPr/>
        </p:nvGrpSpPr>
        <p:grpSpPr>
          <a:xfrm>
            <a:off x="0" y="6525443"/>
            <a:ext cx="9144000" cy="396955"/>
            <a:chOff x="0" y="6525441"/>
            <a:chExt cx="9144000" cy="3969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93985"/>
              <a:ext cx="9144000" cy="3284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5441"/>
              <a:ext cx="9144000" cy="10395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715000" y="6580999"/>
              <a:ext cx="3429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Powered By AKL Group</a:t>
              </a:r>
              <a:endParaRPr lang="en-US" sz="1200" b="1" dirty="0">
                <a:solidFill>
                  <a:schemeClr val="bg1"/>
                </a:solidFill>
                <a:latin typeface="Franklin Gothic Medium (Body)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" y="3733801"/>
            <a:ext cx="68580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buFont typeface="Wingdings" pitchFamily="2" charset="2"/>
              <a:buChar char="q"/>
            </a:pPr>
            <a:r>
              <a:rPr lang="en-US" sz="1100" b="1" dirty="0" smtClean="0"/>
              <a:t>Transfer </a:t>
            </a:r>
            <a:r>
              <a:rPr lang="en-US" sz="1100" b="1" dirty="0" smtClean="0"/>
              <a:t>money to a beneficiary, without knowing </a:t>
            </a:r>
            <a:r>
              <a:rPr lang="en-US" sz="1100" b="1" dirty="0" smtClean="0"/>
              <a:t>   </a:t>
            </a:r>
            <a:br>
              <a:rPr lang="en-US" sz="1100" b="1" dirty="0" smtClean="0"/>
            </a:br>
            <a:r>
              <a:rPr lang="en-US" sz="1100" b="1" dirty="0" smtClean="0"/>
              <a:t>       their </a:t>
            </a:r>
            <a:r>
              <a:rPr lang="en-US" sz="1100" b="1" dirty="0" smtClean="0"/>
              <a:t>bank account number or IFSC code. </a:t>
            </a:r>
          </a:p>
          <a:p>
            <a:pPr marL="0" lvl="1" algn="just">
              <a:buFont typeface="Wingdings" pitchFamily="2" charset="2"/>
              <a:buChar char="q"/>
            </a:pPr>
            <a:r>
              <a:rPr lang="en-US" sz="1100" b="1" dirty="0" smtClean="0"/>
              <a:t>Newly </a:t>
            </a:r>
            <a:r>
              <a:rPr lang="en-US" sz="1100" b="1" dirty="0" smtClean="0"/>
              <a:t>introduced Virtual Payment Address (VPA) in the </a:t>
            </a:r>
            <a:r>
              <a:rPr lang="en-US" sz="1100" b="1" dirty="0" smtClean="0"/>
              <a:t>  </a:t>
            </a:r>
            <a:br>
              <a:rPr lang="en-US" sz="1100" b="1" dirty="0" smtClean="0"/>
            </a:br>
            <a:r>
              <a:rPr lang="en-US" sz="1100" b="1" dirty="0" smtClean="0"/>
              <a:t>      application </a:t>
            </a:r>
            <a:r>
              <a:rPr lang="en-US" sz="1100" b="1" dirty="0" smtClean="0"/>
              <a:t>which identifies customer account at </a:t>
            </a:r>
            <a:r>
              <a:rPr lang="en-US" sz="1100" b="1" dirty="0" smtClean="0"/>
              <a:t> </a:t>
            </a:r>
            <a:br>
              <a:rPr lang="en-US" sz="1100" b="1" dirty="0" smtClean="0"/>
            </a:br>
            <a:r>
              <a:rPr lang="en-US" sz="1100" b="1" dirty="0" smtClean="0"/>
              <a:t>      beneficiary </a:t>
            </a:r>
            <a:r>
              <a:rPr lang="en-US" sz="1100" b="1" dirty="0" smtClean="0"/>
              <a:t>bank end.</a:t>
            </a:r>
          </a:p>
          <a:p>
            <a:pPr marL="0" lvl="1" algn="just">
              <a:buFont typeface="Wingdings" pitchFamily="2" charset="2"/>
              <a:buChar char="q"/>
            </a:pPr>
            <a:r>
              <a:rPr lang="en-US" sz="1100" b="1" dirty="0" smtClean="0"/>
              <a:t>Facility </a:t>
            </a:r>
            <a:r>
              <a:rPr lang="en-US" sz="1100" b="1" dirty="0" smtClean="0"/>
              <a:t>to add multiple bank accounts of different banks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      participating </a:t>
            </a:r>
            <a:r>
              <a:rPr lang="en-US" sz="1100" b="1" dirty="0" smtClean="0"/>
              <a:t>in UPI. No need to remember or share </a:t>
            </a:r>
            <a:r>
              <a:rPr lang="en-US" sz="1100" b="1" dirty="0" smtClean="0"/>
              <a:t>  </a:t>
            </a:r>
            <a:br>
              <a:rPr lang="en-US" sz="1100" b="1" dirty="0" smtClean="0"/>
            </a:br>
            <a:r>
              <a:rPr lang="en-US" sz="1100" b="1" dirty="0" smtClean="0"/>
              <a:t>      account </a:t>
            </a:r>
            <a:r>
              <a:rPr lang="en-US" sz="1100" b="1" dirty="0" smtClean="0"/>
              <a:t>details when using Virtual Payment Address. </a:t>
            </a:r>
          </a:p>
          <a:p>
            <a:pPr marL="0" lvl="1" algn="just">
              <a:buFont typeface="Wingdings" pitchFamily="2" charset="2"/>
              <a:buChar char="q"/>
            </a:pPr>
            <a:r>
              <a:rPr lang="en-US" sz="1100" b="1" dirty="0" smtClean="0"/>
              <a:t>It </a:t>
            </a:r>
            <a:r>
              <a:rPr lang="en-US" sz="1100" b="1" dirty="0" smtClean="0"/>
              <a:t>authenticates the identity of the user like a debit card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      does </a:t>
            </a:r>
            <a:r>
              <a:rPr lang="en-US" sz="1100" b="1" dirty="0" smtClean="0"/>
              <a:t>using the phone as a tool instead of a separate card.  </a:t>
            </a:r>
          </a:p>
          <a:p>
            <a:pPr marL="0" lvl="1" algn="just">
              <a:buFont typeface="Wingdings" pitchFamily="2" charset="2"/>
              <a:buChar char="q"/>
            </a:pPr>
            <a:r>
              <a:rPr lang="en-US" sz="1100" b="1" dirty="0" smtClean="0"/>
              <a:t>Advanced </a:t>
            </a:r>
            <a:r>
              <a:rPr lang="en-US" sz="1100" b="1" dirty="0" smtClean="0"/>
              <a:t>version of Immediate Payment Service (IMPS) </a:t>
            </a:r>
            <a:r>
              <a:rPr lang="en-US" sz="1100" b="1" dirty="0" smtClean="0"/>
              <a:t> </a:t>
            </a:r>
            <a:br>
              <a:rPr lang="en-US" sz="1100" b="1" dirty="0" smtClean="0"/>
            </a:br>
            <a:r>
              <a:rPr lang="en-US" sz="1100" b="1" dirty="0" smtClean="0"/>
              <a:t>      which </a:t>
            </a:r>
            <a:r>
              <a:rPr lang="en-US" sz="1100" b="1" dirty="0" smtClean="0"/>
              <a:t>was used to transfer money between bank </a:t>
            </a:r>
            <a:r>
              <a:rPr lang="en-US" sz="1100" b="1" dirty="0" smtClean="0"/>
              <a:t>   </a:t>
            </a:r>
            <a:br>
              <a:rPr lang="en-US" sz="1100" b="1" dirty="0" smtClean="0"/>
            </a:br>
            <a:r>
              <a:rPr lang="en-US" sz="1100" b="1" dirty="0" smtClean="0"/>
              <a:t> accounts </a:t>
            </a:r>
            <a:r>
              <a:rPr lang="en-US" sz="1100" b="1" dirty="0" smtClean="0"/>
              <a:t>facilitating round-the-clock funds transfer service.</a:t>
            </a:r>
          </a:p>
          <a:p>
            <a:pPr marL="0" lvl="1" algn="just"/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76200" y="914400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objectives of a Unified Payments Interface (UPI) is to offer an architecture and a set of standard APIs to facilitate the next generation online immediate payments leveraging trends such as increasing Smartphone adoption, Indian language interfaces, and universal access to Internet and data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7338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3622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971800" y="2590800"/>
            <a:ext cx="6172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Font typeface="Wingdings" pitchFamily="2" charset="2"/>
              <a:buChar char="q"/>
            </a:pPr>
            <a:r>
              <a:rPr lang="en-US" sz="1100" dirty="0" smtClean="0">
                <a:solidFill>
                  <a:srgbClr val="FF0000"/>
                </a:solidFill>
              </a:rPr>
              <a:t>  Simplify electronic </a:t>
            </a:r>
            <a:r>
              <a:rPr lang="en-US" sz="1100" b="1" dirty="0" smtClean="0">
                <a:solidFill>
                  <a:srgbClr val="FF0000"/>
                </a:solidFill>
              </a:rPr>
              <a:t>payment through Mobile Handsets for instant</a:t>
            </a:r>
            <a:r>
              <a:rPr lang="en-US" sz="1100" dirty="0" smtClean="0">
                <a:solidFill>
                  <a:srgbClr val="FF0000"/>
                </a:solidFill>
              </a:rPr>
              <a:t> electronic payments. </a:t>
            </a:r>
          </a:p>
          <a:p>
            <a:pPr marL="0" lvl="1" algn="just">
              <a:buFont typeface="Wingdings" pitchFamily="2" charset="2"/>
              <a:buChar char="q"/>
            </a:pPr>
            <a:r>
              <a:rPr lang="en-US" sz="1100" dirty="0" smtClean="0">
                <a:solidFill>
                  <a:srgbClr val="FF0000"/>
                </a:solidFill>
              </a:rPr>
              <a:t>  </a:t>
            </a:r>
            <a:r>
              <a:rPr lang="en-US" sz="1100" b="1" dirty="0" smtClean="0">
                <a:solidFill>
                  <a:srgbClr val="FF0000"/>
                </a:solidFill>
              </a:rPr>
              <a:t>Real time sending and receiving money</a:t>
            </a:r>
            <a:r>
              <a:rPr lang="en-US" sz="1100" dirty="0" smtClean="0">
                <a:solidFill>
                  <a:srgbClr val="FF0000"/>
                </a:solidFill>
              </a:rPr>
              <a:t> through Mobile Application for </a:t>
            </a:r>
            <a:r>
              <a:rPr lang="en-US" sz="1100" b="1" dirty="0" smtClean="0">
                <a:solidFill>
                  <a:srgbClr val="FF0000"/>
                </a:solidFill>
              </a:rPr>
              <a:t>24x7, 365 days, unlike RTGS or NEFT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7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639" y="152401"/>
            <a:ext cx="8458200" cy="608013"/>
          </a:xfrm>
        </p:spPr>
        <p:txBody>
          <a:bodyPr rtlCol="0">
            <a:no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Solution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Approach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  <p:grpSp>
        <p:nvGrpSpPr>
          <p:cNvPr id="2" name="Group 10"/>
          <p:cNvGrpSpPr/>
          <p:nvPr/>
        </p:nvGrpSpPr>
        <p:grpSpPr>
          <a:xfrm>
            <a:off x="0" y="6477000"/>
            <a:ext cx="9144000" cy="445398"/>
            <a:chOff x="0" y="6476998"/>
            <a:chExt cx="9144000" cy="4453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93985"/>
              <a:ext cx="9144000" cy="3284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5441"/>
              <a:ext cx="9144000" cy="10395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715000" y="6476998"/>
              <a:ext cx="3429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Powered </a:t>
              </a: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By AKL Group</a:t>
              </a:r>
              <a:endParaRPr lang="en-US" sz="1200" b="1" dirty="0">
                <a:solidFill>
                  <a:schemeClr val="bg1"/>
                </a:solidFill>
                <a:latin typeface="Franklin Gothic Medium (Body)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8400" y="838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/>
            <a:r>
              <a:rPr lang="en-US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Mobile Application will be available for Android </a:t>
            </a:r>
            <a:r>
              <a:rPr lang="en-US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devices </a:t>
            </a:r>
            <a:r>
              <a:rPr lang="en-US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and may be downloaded from Google Play Store.</a:t>
            </a:r>
          </a:p>
          <a:p>
            <a:pPr marL="342900" lvl="1" indent="-342900" algn="just"/>
            <a:endParaRPr lang="en-US" sz="14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71800"/>
            <a:ext cx="83820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600200"/>
            <a:ext cx="548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36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  <p:grpSp>
        <p:nvGrpSpPr>
          <p:cNvPr id="2" name="Group 10"/>
          <p:cNvGrpSpPr/>
          <p:nvPr/>
        </p:nvGrpSpPr>
        <p:grpSpPr>
          <a:xfrm>
            <a:off x="0" y="6525443"/>
            <a:ext cx="9144000" cy="563389"/>
            <a:chOff x="0" y="6525441"/>
            <a:chExt cx="9144000" cy="5633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93985"/>
              <a:ext cx="9144000" cy="3284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5441"/>
              <a:ext cx="9144000" cy="10395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867400" y="6627165"/>
              <a:ext cx="3276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r>
                <a:rPr lang="en-US" sz="1200" b="1" dirty="0" err="1" smtClean="0">
                  <a:solidFill>
                    <a:schemeClr val="bg1"/>
                  </a:solidFill>
                  <a:latin typeface="Franklin Gothic Medium (Body)"/>
                </a:rPr>
                <a:t>PoweredBy</a:t>
              </a: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 AKL </a:t>
              </a: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Group</a:t>
              </a:r>
            </a:p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endParaRPr lang="en-US" sz="1200" b="1" dirty="0">
                <a:solidFill>
                  <a:schemeClr val="bg1"/>
                </a:solidFill>
                <a:latin typeface="Franklin Gothic Medium (Body)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762000"/>
            <a:ext cx="8915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/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Registration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lvl="1" indent="-342900" algn="just"/>
            <a:endParaRPr lang="en-US" sz="1200" b="1" u="sng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After downloading Application from store, system will install the UPI application in mobile handset (Google Play Store).</a:t>
            </a:r>
          </a:p>
          <a:p>
            <a:pPr marL="342900" lvl="1" indent="-342900" algn="just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User has to open the Application after successful installation. After welcome screen system will display a message to put SIM with Mobile Number registered in bank in SLOT 1. </a:t>
            </a:r>
          </a:p>
          <a:p>
            <a:pPr marL="342900" lvl="1" indent="-342900" algn="just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Application will send one message to verify the number (ensure sufficient balance in registered number) as shown in next screen: </a:t>
            </a:r>
          </a:p>
          <a:p>
            <a:pPr marL="342900" lvl="1" indent="-342900" algn="just">
              <a:buFont typeface="Wingdings" pitchFamily="2" charset="2"/>
              <a:buChar char="q"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 successful verification, mobile number on which UPI is being registered will be displayed. User has to confirm and accept terms and conditions of UPI as shown in next screens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0"/>
            <a:ext cx="6324600" cy="266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6" name="Title 3"/>
          <p:cNvSpPr txBox="1">
            <a:spLocks/>
          </p:cNvSpPr>
          <p:nvPr/>
        </p:nvSpPr>
        <p:spPr>
          <a:xfrm>
            <a:off x="685800" y="0"/>
            <a:ext cx="8458200" cy="76041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Solution Approach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080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  <p:grpSp>
        <p:nvGrpSpPr>
          <p:cNvPr id="2" name="Group 10"/>
          <p:cNvGrpSpPr/>
          <p:nvPr/>
        </p:nvGrpSpPr>
        <p:grpSpPr>
          <a:xfrm>
            <a:off x="0" y="6525443"/>
            <a:ext cx="9144000" cy="396955"/>
            <a:chOff x="0" y="6525441"/>
            <a:chExt cx="9144000" cy="3969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93985"/>
              <a:ext cx="9144000" cy="3284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5441"/>
              <a:ext cx="9144000" cy="10395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943600" y="6629400"/>
              <a:ext cx="3200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Powered </a:t>
              </a: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By AKL Group</a:t>
              </a:r>
              <a:endParaRPr lang="en-US" sz="1200" b="1" dirty="0">
                <a:solidFill>
                  <a:schemeClr val="bg1"/>
                </a:solidFill>
                <a:latin typeface="Franklin Gothic Medium (Body)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906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685801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76200" y="152400"/>
            <a:ext cx="1165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8EFB21"/>
                </a:solidFill>
                <a:latin typeface="Arial" pitchFamily="34" charset="0"/>
                <a:cs typeface="Arial" pitchFamily="34" charset="0"/>
              </a:rPr>
              <a:t>Phase I features and implementation</a:t>
            </a:r>
            <a:endParaRPr lang="en-US" sz="2400" u="sng" dirty="0">
              <a:solidFill>
                <a:srgbClr val="8EFB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080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  <p:grpSp>
        <p:nvGrpSpPr>
          <p:cNvPr id="2" name="Group 10"/>
          <p:cNvGrpSpPr/>
          <p:nvPr/>
        </p:nvGrpSpPr>
        <p:grpSpPr>
          <a:xfrm>
            <a:off x="0" y="6525443"/>
            <a:ext cx="9144000" cy="565624"/>
            <a:chOff x="0" y="6525441"/>
            <a:chExt cx="9144000" cy="5656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93985"/>
              <a:ext cx="9144000" cy="3284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5441"/>
              <a:ext cx="9144000" cy="10395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19800" y="6629400"/>
              <a:ext cx="312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Powered </a:t>
              </a:r>
              <a:r>
                <a:rPr lang="en-US" sz="1200" b="1" dirty="0" smtClean="0">
                  <a:solidFill>
                    <a:schemeClr val="bg1"/>
                  </a:solidFill>
                  <a:latin typeface="Franklin Gothic Medium (Body)"/>
                </a:rPr>
                <a:t>By AKL Group</a:t>
              </a:r>
            </a:p>
            <a:p>
              <a:pPr marL="0" lvl="1" algn="just">
                <a:buClr>
                  <a:srgbClr val="009999"/>
                </a:buClr>
                <a:buSzPct val="71000"/>
                <a:tabLst>
                  <a:tab pos="107950" algn="l"/>
                  <a:tab pos="1022350" algn="l"/>
                  <a:tab pos="1936750" algn="l"/>
                  <a:tab pos="2851150" algn="l"/>
                  <a:tab pos="3765550" algn="l"/>
                  <a:tab pos="4679950" algn="l"/>
                  <a:tab pos="5594350" algn="l"/>
                  <a:tab pos="6508750" algn="l"/>
                  <a:tab pos="7423150" algn="l"/>
                  <a:tab pos="8337550" algn="l"/>
                  <a:tab pos="9251950" algn="l"/>
                  <a:tab pos="10166350" algn="l"/>
                </a:tabLst>
              </a:pPr>
              <a:endParaRPr lang="en-US" sz="1200" b="1" dirty="0">
                <a:solidFill>
                  <a:schemeClr val="bg1"/>
                </a:solidFill>
                <a:latin typeface="Franklin Gothic Medium (Body)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7924800" cy="4876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76200"/>
            <a:ext cx="2686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2286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latin typeface="Aharoni" pitchFamily="2" charset="-79"/>
                <a:cs typeface="Aharoni" pitchFamily="2" charset="-79"/>
              </a:rPr>
              <a:t>Features </a:t>
            </a:r>
            <a:r>
              <a:rPr lang="en-US" sz="2400" b="1" u="sng" dirty="0" smtClean="0">
                <a:latin typeface="Aharoni" pitchFamily="2" charset="-79"/>
                <a:cs typeface="Aharoni" pitchFamily="2" charset="-79"/>
              </a:rPr>
              <a:t>and </a:t>
            </a:r>
            <a:r>
              <a:rPr lang="en-US" sz="2400" b="1" u="sng" dirty="0" smtClean="0">
                <a:latin typeface="Aharoni" pitchFamily="2" charset="-79"/>
                <a:cs typeface="Aharoni" pitchFamily="2" charset="-79"/>
              </a:rPr>
              <a:t>Implementation</a:t>
            </a:r>
            <a:endParaRPr lang="en-US" sz="2400" u="sng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7918450" cy="914400"/>
          </a:xfrm>
        </p:spPr>
        <p:txBody>
          <a:bodyPr>
            <a:noAutofit/>
          </a:bodyPr>
          <a:lstStyle/>
          <a:p>
            <a:pPr algn="ctr"/>
            <a:r>
              <a:rPr lang="en-US" sz="2400" b="1" u="sng" dirty="0" smtClean="0">
                <a:solidFill>
                  <a:srgbClr val="5D234C"/>
                </a:solidFill>
                <a:latin typeface="Arial" pitchFamily="34" charset="0"/>
                <a:cs typeface="Arial" pitchFamily="34" charset="0"/>
              </a:rPr>
              <a:t>Implementation methodology – Key Activities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81600" y="6356350"/>
            <a:ext cx="3505200" cy="365125"/>
          </a:xfrm>
        </p:spPr>
        <p:txBody>
          <a:bodyPr>
            <a:normAutofit/>
          </a:bodyPr>
          <a:lstStyle/>
          <a:p>
            <a:pPr marL="0" lvl="1" algn="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(Body)"/>
              </a:rPr>
              <a:t>Powered By AKL Group</a:t>
            </a:r>
          </a:p>
          <a:p>
            <a:endParaRPr kumimoji="0" lang="en-US" dirty="0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1165225" y="5534025"/>
            <a:ext cx="184150" cy="338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solidFill>
                <a:srgbClr val="FF505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914400"/>
          <a:ext cx="8915400" cy="5169828"/>
        </p:xfrm>
        <a:graphic>
          <a:graphicData uri="http://schemas.openxmlformats.org/drawingml/2006/table">
            <a:tbl>
              <a:tblPr/>
              <a:tblGrid>
                <a:gridCol w="2585783"/>
                <a:gridCol w="6329617"/>
              </a:tblGrid>
              <a:tr h="3884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Plan &amp; Define / Work Breakdown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Define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Work Breakdown Structure &amp; Point of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Contacts.</a:t>
                      </a:r>
                    </a:p>
                    <a:p>
                      <a:pPr algn="l" fontAlgn="t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69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Requirement 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1) U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nderstanding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the requirement &amp; u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ser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interfaces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create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Business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Requirement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Document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(BRD) for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New System.</a:t>
                      </a:r>
                      <a:b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2) Create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System &amp; UAT Test Cases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for </a:t>
                      </a:r>
                      <a:r>
                        <a:rPr lang="en-US" sz="1200" b="0" i="0" u="none" strike="noStrike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NewSystem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b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3) Create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Requirement Traceability Matrix (RTM)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for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New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System.</a:t>
                      </a:r>
                      <a:b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4)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Requirement Approval by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Customer.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Design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1)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Create System Architecture Design Document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Approval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28600" indent="-228600" algn="l" fontAlgn="t">
                        <a:buNone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2) Create System Integration Test Plan Cases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Build - CUT (Coding &amp; Unit Test)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1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End-To-End Development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&amp; Unit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Testing.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2)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Create &amp; execute Unit Test Cases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Integration Test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Integration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of all modules &amp; present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Demo.</a:t>
                      </a:r>
                    </a:p>
                    <a:p>
                      <a:pPr algn="l" fontAlgn="t"/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1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UAT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User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Acceptance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Testing</a:t>
                      </a:r>
                    </a:p>
                    <a:p>
                      <a:pPr algn="l" fontAlgn="t"/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GO-Live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1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Install New System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&amp; Smoke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Testing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of New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System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in Production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Environment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b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2)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Release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to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start business.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3)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Train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Users.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1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Maintenance &amp; Support</a:t>
                      </a: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As and when required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 fontAlgn="t"/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35" marR="8135" marT="81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86ed8a940103"/>
  <p:tag name="POWER3D TRANSITION" val="OnEdge.p3d 7"/>
  <p:tag name="POWER3D OPTIONS" val="Fast "/>
  <p:tag name="POWER3D SOUND" val="On Edg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684</Words>
  <Application>Microsoft Office PowerPoint</Application>
  <PresentationFormat>On-screen Show (4:3)</PresentationFormat>
  <Paragraphs>120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Proposal  for  UPI(Unified Payment Interface) Mobile Payment System</vt:lpstr>
      <vt:lpstr>Slide 2</vt:lpstr>
      <vt:lpstr>Slide 3</vt:lpstr>
      <vt:lpstr>Objective &amp; Requirement</vt:lpstr>
      <vt:lpstr>             Solution Approach</vt:lpstr>
      <vt:lpstr>Slide 6</vt:lpstr>
      <vt:lpstr>                 </vt:lpstr>
      <vt:lpstr>                 </vt:lpstr>
      <vt:lpstr>Implementation methodology – Key Activities</vt:lpstr>
      <vt:lpstr>Project Governance - Team Structure &amp; Roles</vt:lpstr>
      <vt:lpstr>How the APP work</vt:lpstr>
      <vt:lpstr>Recommendation &amp; Best Practice</vt:lpstr>
      <vt:lpstr>THANKS   to  BETTER   SERVICE   Your   CUSTOMER </vt:lpstr>
      <vt:lpstr>Make Friendship with  AKL Group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SRS</dc:title>
  <dc:creator>mou</dc:creator>
  <cp:lastModifiedBy>abc</cp:lastModifiedBy>
  <cp:revision>234</cp:revision>
  <dcterms:created xsi:type="dcterms:W3CDTF">2016-06-25T11:23:27Z</dcterms:created>
  <dcterms:modified xsi:type="dcterms:W3CDTF">2017-05-03T15:32:33Z</dcterms:modified>
</cp:coreProperties>
</file>